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1"/>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363" r:id="rId52"/>
    <p:sldId id="364" r:id="rId53"/>
    <p:sldId id="365" r:id="rId54"/>
    <p:sldId id="366" r:id="rId55"/>
    <p:sldId id="367" r:id="rId56"/>
    <p:sldId id="368" r:id="rId57"/>
    <p:sldId id="369" r:id="rId58"/>
    <p:sldId id="370" r:id="rId59"/>
    <p:sldId id="371" r:id="rId60"/>
    <p:sldId id="386" r:id="rId61"/>
    <p:sldId id="412" r:id="rId62"/>
    <p:sldId id="372" r:id="rId63"/>
    <p:sldId id="382" r:id="rId64"/>
    <p:sldId id="381" r:id="rId65"/>
    <p:sldId id="374" r:id="rId66"/>
    <p:sldId id="375" r:id="rId67"/>
    <p:sldId id="376" r:id="rId68"/>
    <p:sldId id="404" r:id="rId69"/>
    <p:sldId id="379" r:id="rId70"/>
    <p:sldId id="377" r:id="rId71"/>
    <p:sldId id="378" r:id="rId72"/>
    <p:sldId id="380" r:id="rId73"/>
    <p:sldId id="387" r:id="rId74"/>
    <p:sldId id="392" r:id="rId75"/>
    <p:sldId id="385" r:id="rId76"/>
    <p:sldId id="416" r:id="rId77"/>
    <p:sldId id="421" r:id="rId78"/>
    <p:sldId id="393" r:id="rId79"/>
    <p:sldId id="384" r:id="rId8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57" d="100"/>
          <a:sy n="57" d="100"/>
        </p:scale>
        <p:origin x="144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1" Type="http://schemas.openxmlformats.org/officeDocument/2006/relationships/image" Target="../media/image471.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10/6/2021</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10/6/2021</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10/6/2021</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en.wikipedia.org/wiki/A*_search_algorithm" TargetMode="Externa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424596" y="3731244"/>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r>
                        <a:rPr lang="en-US" sz="2400" i="1" dirty="0">
                          <a:latin typeface="Cambria Math" panose="02040503050406030204" pitchFamily="18" charset="0"/>
                        </a:rPr>
                        <m:t>𝑏𝑑</m:t>
                      </m:r>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r>
                  <a:rPr lang="en-US" sz="2400" i="1" dirty="0"/>
                  <a:t>O</a:t>
                </a:r>
                <a:r>
                  <a:rPr lang="en-US" sz="2400" dirty="0"/>
                  <a:t>(</a:t>
                </a:r>
                <a:r>
                  <a:rPr lang="en-US" sz="2400" i="1" dirty="0"/>
                  <a:t>b</a:t>
                </a:r>
                <a:r>
                  <a:rPr lang="en-US" sz="2400" i="1" baseline="30000" dirty="0"/>
                  <a:t>d</a:t>
                </a:r>
                <a:r>
                  <a:rPr lang="en-US" sz="2400" dirty="0"/>
                  <a:t>)</a:t>
                </a:r>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state space is typically very large: </a:t>
                </a:r>
                <a:r>
                  <a:rPr lang="en-US" sz="2800" i="1" dirty="0"/>
                  <a:t>O(b</a:t>
                </a:r>
                <a:r>
                  <a:rPr lang="en-US" sz="2800" i="1" baseline="30000" dirty="0"/>
                  <a:t>d</a:t>
                </a:r>
                <a:r>
                  <a:rPr lang="en-US" sz="2800" i="1" dirty="0"/>
                  <a:t>) &lt;&lt; O(n)</a:t>
                </a:r>
                <a:endParaRPr lang="en-US" sz="2500" i="1" dirty="0"/>
              </a:p>
              <a:p>
                <a:pPr lvl="1"/>
                <a:r>
                  <a:rPr lang="en-US" sz="2500" dirty="0"/>
                  <a:t>Space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dirty="0"/>
                  <a:t>A</a:t>
                </a:r>
                <a:r>
                  <a:rPr lang="en-US" sz="2400" b="1" dirty="0"/>
                  <a:t> best-first search strategy</a:t>
                </a:r>
                <a:r>
                  <a:rPr lang="en-US" sz="2400" dirty="0"/>
                  <a:t>: Expand node with the least path cost from the initial state in frontier</a:t>
                </a:r>
              </a:p>
              <a:p>
                <a:pPr>
                  <a:lnSpc>
                    <a:spcPct val="90000"/>
                  </a:lnSpc>
                </a:pPr>
                <a:r>
                  <a:rPr lang="en-US" sz="2400" dirty="0"/>
                  <a:t>Implementation: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p>
              <a:p>
                <a:pPr>
                  <a:lnSpc>
                    <a:spcPct val="90000"/>
                  </a:lnSpc>
                </a:pPr>
                <a:r>
                  <a:rPr lang="en-US" sz="2400" dirty="0"/>
                  <a:t>Breadth-first search is a special case when all step costs all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23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10043" y="53340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2068936"/>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mc:Choice xmlns:a14="http://schemas.microsoft.com/office/drawing/2010/main"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3"/>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lnSpcReduction="10000"/>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9A008-7AFB-488C-9B9A-D0749557301F}"/>
              </a:ext>
            </a:extLst>
          </p:cNvPr>
          <p:cNvSpPr/>
          <p:nvPr/>
        </p:nvSpPr>
        <p:spPr>
          <a:xfrm>
            <a:off x="533400" y="4110037"/>
            <a:ext cx="7696200" cy="22907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575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a:p>
                <a:pPr marL="342900" lvl="1" indent="0" algn="ctr">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575175"/>
              </a:xfrm>
              <a:blipFill>
                <a:blip r:embed="rId3"/>
                <a:stretch>
                  <a:fillRect l="-696" t="-1731"/>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3"/>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4"/>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5"/>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6"/>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7"/>
              </a:rPr>
              <a:t>Wikipedia</a:t>
            </a:r>
            <a:endParaRPr lang="en-US" dirty="0"/>
          </a:p>
        </p:txBody>
      </p:sp>
      <p:pic>
        <p:nvPicPr>
          <p:cNvPr id="11" name="Picture 10">
            <a:extLst>
              <a:ext uri="{FF2B5EF4-FFF2-40B4-BE49-F238E27FC236}">
                <a16:creationId xmlns:a16="http://schemas.microsoft.com/office/drawing/2014/main" id="{57C8AA9A-F3A5-4921-B471-77B6DF642A62}"/>
              </a:ext>
            </a:extLst>
          </p:cNvPr>
          <p:cNvPicPr>
            <a:picLocks noChangeAspect="1"/>
          </p:cNvPicPr>
          <p:nvPr/>
        </p:nvPicPr>
        <p:blipFill rotWithShape="1">
          <a:blip r:embed="rId8"/>
          <a:srcRect l="41319" t="30823" r="42500" b="38814"/>
          <a:stretch/>
        </p:blipFill>
        <p:spPr>
          <a:xfrm>
            <a:off x="520728" y="2426532"/>
            <a:ext cx="2126827" cy="2081136"/>
          </a:xfrm>
          <a:prstGeom prst="rect">
            <a:avLst/>
          </a:prstGeom>
        </p:spPr>
      </p:pic>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a:t>
                          </a:r>
                          <a:r>
                            <a:rPr lang="en-US" sz="2000" baseline="0" dirty="0"/>
                            <a:t> </a:t>
                          </a:r>
                          <a:r>
                            <a:rPr lang="en-US" sz="2000" dirty="0"/>
                            <a:t>cost (uniform)</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cost</a:t>
                          </a:r>
                        </a:p>
                      </a:txBody>
                      <a:tcPr/>
                    </a:tc>
                    <a:extLst>
                      <a:ext uri="{0D108BD9-81ED-4DB2-BD59-A6C34878D82A}">
                        <a16:rowId xmlns:a16="http://schemas.microsoft.com/office/drawing/2014/main" val="3724469291"/>
                      </a:ext>
                    </a:extLst>
                  </a:tr>
                  <a:tr h="370840">
                    <a:tc>
                      <a:txBody>
                        <a:bodyPr/>
                        <a:lstStyle/>
                        <a:p>
                          <a:r>
                            <a:rPr lang="en-US" sz="2000" b="1" dirty="0"/>
                            <a:t>DFS/IDS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3"/>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below)</a:t>
                          </a:r>
                        </a:p>
                      </a:txBody>
                      <a:tcPr/>
                    </a:tc>
                    <a:tc>
                      <a:txBody>
                        <a:bodyPr/>
                        <a:lstStyle/>
                        <a:p>
                          <a:endParaRPr lang="en-US"/>
                        </a:p>
                      </a:txBody>
                      <a:tcPr>
                        <a:blipFill>
                          <a:blip r:embed="rId3"/>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3"/>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77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8" name="Rectangle 17"/>
          <p:cNvSpPr/>
          <p:nvPr/>
        </p:nvSpPr>
        <p:spPr>
          <a:xfrm>
            <a:off x="5952669"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5972453"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p>
          <a:p>
            <a:pPr algn="ctr" eaLnBrk="1" fontAlgn="auto" hangingPunct="1">
              <a:spcBef>
                <a:spcPts val="0"/>
              </a:spcBef>
              <a:spcAft>
                <a:spcPts val="0"/>
              </a:spcAft>
              <a:defRPr/>
            </a:pPr>
            <a:r>
              <a:rPr lang="en-US" dirty="0"/>
              <a:t>More with cycles</a:t>
            </a:r>
            <a:endParaRPr lang="en-US" dirty="0">
              <a:latin typeface="+mn-lt"/>
            </a:endParaRPr>
          </a:p>
        </p:txBody>
      </p:sp>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5" name="Rectangle 24"/>
          <p:cNvSpPr/>
          <p:nvPr/>
        </p:nvSpPr>
        <p:spPr>
          <a:xfrm>
            <a:off x="5562600" y="28194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60362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7" name="Rectangle 16"/>
          <p:cNvSpPr/>
          <p:nvPr/>
        </p:nvSpPr>
        <p:spPr>
          <a:xfrm>
            <a:off x="5690218" y="28956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
        <p:nvSpPr>
          <p:cNvPr id="18" name="Rectangle 17"/>
          <p:cNvSpPr/>
          <p:nvPr/>
        </p:nvSpPr>
        <p:spPr>
          <a:xfrm>
            <a:off x="6016478"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6036262"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888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p:sp>
        <p:nvSpPr>
          <p:cNvPr id="27" name="Rectangle 26"/>
          <p:cNvSpPr/>
          <p:nvPr/>
        </p:nvSpPr>
        <p:spPr>
          <a:xfrm>
            <a:off x="6825905" y="5181600"/>
            <a:ext cx="186089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O(</a:t>
            </a:r>
            <a:r>
              <a:rPr lang="en-US" dirty="0" err="1">
                <a:latin typeface="+mn-lt"/>
              </a:rPr>
              <a:t>b</a:t>
            </a:r>
            <a:r>
              <a:rPr lang="en-US" baseline="30000" dirty="0" err="1">
                <a:latin typeface="+mn-lt"/>
              </a:rPr>
              <a:t>m</a:t>
            </a:r>
            <a:r>
              <a:rPr lang="en-US" dirty="0">
                <a:latin typeface="+mn-lt"/>
              </a:rPr>
              <a:t>)</a:t>
            </a:r>
          </a:p>
        </p:txBody>
      </p:sp>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p:sp>
        <p:nvSpPr>
          <p:cNvPr id="30" name="Rectangle 29"/>
          <p:cNvSpPr/>
          <p:nvPr/>
        </p:nvSpPr>
        <p:spPr>
          <a:xfrm>
            <a:off x="6907675" y="5498068"/>
            <a:ext cx="1706236"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O(</a:t>
            </a:r>
            <a:r>
              <a:rPr lang="en-US" dirty="0" err="1">
                <a:latin typeface="+mn-lt"/>
              </a:rPr>
              <a:t>bd</a:t>
            </a:r>
            <a:r>
              <a:rPr lang="en-US" dirty="0">
                <a:latin typeface="+mn-lt"/>
              </a:rPr>
              <a:t>)</a:t>
            </a:r>
          </a:p>
        </p:txBody>
      </p:sp>
      <p:sp>
        <p:nvSpPr>
          <p:cNvPr id="35" name="Rectangle 34"/>
          <p:cNvSpPr/>
          <p:nvPr/>
        </p:nvSpPr>
        <p:spPr>
          <a:xfrm>
            <a:off x="5474009" y="6183868"/>
            <a:ext cx="37461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g(n)+h(n) </a:t>
            </a:r>
            <a:r>
              <a:rPr lang="en-US" dirty="0">
                <a:cs typeface="Arial" pitchFamily="34" charset="0"/>
              </a:rPr>
              <a:t>≤</a:t>
            </a:r>
            <a:r>
              <a:rPr lang="en-US" dirty="0">
                <a:latin typeface="+mn-lt"/>
              </a:rPr>
              <a:t> C*</a:t>
            </a:r>
          </a:p>
        </p:txBody>
      </p:sp>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9982</TotalTime>
  <Words>5226</Words>
  <Application>Microsoft Office PowerPoint</Application>
  <PresentationFormat>On-screen Show (4:3)</PresentationFormat>
  <Paragraphs>771</Paragraphs>
  <Slides>79</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97</cp:revision>
  <dcterms:created xsi:type="dcterms:W3CDTF">2020-09-15T14:04:03Z</dcterms:created>
  <dcterms:modified xsi:type="dcterms:W3CDTF">2021-10-06T15:13:52Z</dcterms:modified>
</cp:coreProperties>
</file>